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6" r:id="rId1"/>
  </p:sldMasterIdLst>
  <p:notesMasterIdLst>
    <p:notesMasterId r:id="rId14"/>
  </p:notesMasterIdLst>
  <p:sldIdLst>
    <p:sldId id="258" r:id="rId2"/>
    <p:sldId id="260" r:id="rId3"/>
    <p:sldId id="261" r:id="rId4"/>
    <p:sldId id="262" r:id="rId5"/>
    <p:sldId id="263" r:id="rId6"/>
    <p:sldId id="277" r:id="rId7"/>
    <p:sldId id="265" r:id="rId8"/>
    <p:sldId id="275" r:id="rId9"/>
    <p:sldId id="268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4"/>
    <p:restoredTop sz="94662"/>
  </p:normalViewPr>
  <p:slideViewPr>
    <p:cSldViewPr snapToGrid="0" snapToObjects="1">
      <p:cViewPr varScale="1">
        <p:scale>
          <a:sx n="91" d="100"/>
          <a:sy n="91" d="100"/>
        </p:scale>
        <p:origin x="1056" y="176"/>
      </p:cViewPr>
      <p:guideLst/>
    </p:cSldViewPr>
  </p:slideViewPr>
  <p:outlineViewPr>
    <p:cViewPr>
      <p:scale>
        <a:sx n="33" d="100"/>
        <a:sy n="33" d="100"/>
      </p:scale>
      <p:origin x="0" y="-44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5A4D6-D0AA-0A45-B355-3201CAD6B6FD}" type="datetimeFigureOut">
              <a:rPr lang="en-US" smtClean="0"/>
              <a:t>4/11/21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A5404-F08B-8749-B9E5-EF2FD27F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A5404-F08B-8749-B9E5-EF2FD27F51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0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A5404-F08B-8749-B9E5-EF2FD27F51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7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9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50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867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81925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958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787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9675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4804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3625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114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1251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2769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87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2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0418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3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64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hyperlink" Target="mailto:LeeS2@scsk12.org" TargetMode="External"/><Relationship Id="rId4" Type="http://schemas.openxmlformats.org/officeDocument/2006/relationships/hyperlink" Target="mailto:ClemmensenRK@scsk12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9.png"/><Relationship Id="rId5" Type="http://schemas.openxmlformats.org/officeDocument/2006/relationships/hyperlink" Target="https://forms.office.com/r/FSk4vK2w2y" TargetMode="External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96B4-2F93-3A46-BECA-8F197E784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SELECTION </a:t>
            </a:r>
            <a:br>
              <a:rPr lang="en-US" dirty="0"/>
            </a:br>
            <a:r>
              <a:rPr lang="en-US" dirty="0"/>
              <a:t>PRE-REGISTRATION 2021</a:t>
            </a:r>
            <a:br>
              <a:rPr lang="en-US" dirty="0"/>
            </a:br>
            <a:r>
              <a:rPr lang="en-US" sz="3200" dirty="0"/>
              <a:t>RISING 10</a:t>
            </a:r>
            <a:r>
              <a:rPr lang="en-US" sz="3200" baseline="30000" dirty="0"/>
              <a:t>TH</a:t>
            </a:r>
            <a:r>
              <a:rPr lang="en-US" sz="3200" dirty="0"/>
              <a:t> GRADE (NON-IB STUDENTS)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00682-7F03-7446-9E37-9336493674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Germantown High School – March 20, 2021</a:t>
            </a:r>
          </a:p>
          <a:p>
            <a:r>
              <a:rPr lang="en-US" dirty="0"/>
              <a:t>Ms. Lee (10</a:t>
            </a:r>
            <a:r>
              <a:rPr lang="en-US" baseline="30000" dirty="0"/>
              <a:t>th</a:t>
            </a:r>
            <a:r>
              <a:rPr lang="en-US" dirty="0"/>
              <a:t> Grade Counselor)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EA40EDD-7392-2746-8DFC-3C6436BD72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6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856">
        <p14:reveal/>
      </p:transition>
    </mc:Choice>
    <mc:Fallback xmlns="">
      <p:transition spd="slow" advTm="408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7735-F36F-5347-8752-266E94E6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7200" dirty="0"/>
            </a:br>
            <a:r>
              <a:rPr lang="en-US" sz="7200" dirty="0"/>
              <a:t>Friday, April 23, 2021</a:t>
            </a:r>
            <a:br>
              <a:rPr lang="en-US" sz="7200" dirty="0"/>
            </a:br>
            <a:r>
              <a:rPr lang="en-US" sz="7200" dirty="0"/>
              <a:t>at 2:15PM is the</a:t>
            </a:r>
            <a:br>
              <a:rPr lang="en-US" sz="7200" dirty="0"/>
            </a:br>
            <a:r>
              <a:rPr lang="en-US" sz="6000" dirty="0"/>
              <a:t>Deadline to Submit your Form</a:t>
            </a:r>
            <a:br>
              <a:rPr lang="en-US" sz="7200" dirty="0"/>
            </a:b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EB3A3-8821-0345-BE75-F9B0E57C7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3200" i="1" dirty="0"/>
              <a:t>Make sure you submit your course pre-registration form on your SCHOOL DEVICE </a:t>
            </a:r>
          </a:p>
          <a:p>
            <a:pPr algn="ctr"/>
            <a:r>
              <a:rPr lang="en-US" sz="3200" i="1" dirty="0"/>
              <a:t>with a parent signature!!!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49ADC45-F9F5-D346-9013-EDD9C0F407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9213">
        <p14:reveal/>
      </p:transition>
    </mc:Choice>
    <mc:Fallback xmlns="">
      <p:transition spd="slow" advTm="292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A239-2579-C844-AC1F-B2A0C73F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3" y="67360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HOW TO CONTACT YOUR COUNSELOR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19C5E-A2CF-0B43-8CA6-93D50A2427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825573"/>
            <a:ext cx="10363826" cy="4791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Ms. </a:t>
            </a:r>
            <a:r>
              <a:rPr lang="en-US" sz="3600" dirty="0" err="1"/>
              <a:t>Clemmensen</a:t>
            </a:r>
            <a:r>
              <a:rPr lang="en-US" sz="3600" dirty="0"/>
              <a:t> (9</a:t>
            </a:r>
            <a:r>
              <a:rPr lang="en-US" sz="3600" baseline="30000" dirty="0"/>
              <a:t>th</a:t>
            </a:r>
            <a:r>
              <a:rPr lang="en-US" sz="3600" dirty="0"/>
              <a:t> Grade) </a:t>
            </a:r>
          </a:p>
          <a:p>
            <a:pPr marL="0" indent="0" algn="ctr">
              <a:buNone/>
            </a:pPr>
            <a:r>
              <a:rPr lang="en-US" sz="3600" dirty="0">
                <a:hlinkClick r:id="rId4"/>
              </a:rPr>
              <a:t>ClemmensenRK@scsk12.org</a:t>
            </a: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Ms. Lee (10</a:t>
            </a:r>
            <a:r>
              <a:rPr lang="en-US" sz="3600" baseline="30000" dirty="0"/>
              <a:t>th</a:t>
            </a:r>
            <a:r>
              <a:rPr lang="en-US" sz="3600" dirty="0"/>
              <a:t> Grade) </a:t>
            </a:r>
          </a:p>
          <a:p>
            <a:pPr marL="0" indent="0" algn="ctr">
              <a:buNone/>
            </a:pPr>
            <a:r>
              <a:rPr lang="en-US" sz="3600" dirty="0">
                <a:hlinkClick r:id="rId5"/>
              </a:rPr>
              <a:t>LeeS2@scsk12.org</a:t>
            </a: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WEBSITE: </a:t>
            </a:r>
            <a:r>
              <a:rPr lang="en-US" sz="3600" dirty="0" err="1"/>
              <a:t>www.ghscounselors.weebly.com</a:t>
            </a:r>
            <a:endParaRPr lang="en-US" sz="3600" dirty="0"/>
          </a:p>
          <a:p>
            <a:pPr marL="0" indent="0" algn="ctr">
              <a:buNone/>
            </a:pPr>
            <a:endParaRPr lang="en-US" sz="5700" dirty="0"/>
          </a:p>
          <a:p>
            <a:pPr marL="0" indent="0" algn="ctr">
              <a:buNone/>
            </a:pPr>
            <a:endParaRPr lang="en-US" sz="57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6112DA9-81F2-3B4E-9891-FE883C441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268">
        <p14:reveal/>
      </p:transition>
    </mc:Choice>
    <mc:Fallback xmlns="">
      <p:transition spd="slow" advTm="212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FB63-7230-F144-9F5F-F95D75B8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Go Red Devils!!!</a:t>
            </a:r>
            <a:br>
              <a:rPr lang="en-US" sz="8000" dirty="0"/>
            </a:br>
            <a:endParaRPr lang="en-US" sz="6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37F83-0329-4942-B5CA-BE7A8B231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endParaRPr lang="en-US" sz="2800" i="1" dirty="0"/>
          </a:p>
          <a:p>
            <a:pPr algn="ctr"/>
            <a:r>
              <a:rPr lang="en-US" sz="2800" i="1" dirty="0"/>
              <a:t>LINK FOR COURSE PRE-REGISTRATION FORM:</a:t>
            </a:r>
          </a:p>
          <a:p>
            <a:pPr algn="ctr"/>
            <a:r>
              <a:rPr lang="en-US" sz="2200" i="1" dirty="0">
                <a:hlinkClick r:id="rId5"/>
              </a:rPr>
              <a:t>https://forms.office.com/r/FSk4vK2w2y</a:t>
            </a:r>
            <a:endParaRPr lang="en-US" sz="2200" i="1" dirty="0"/>
          </a:p>
          <a:p>
            <a:pPr algn="ctr"/>
            <a:endParaRPr lang="en-US" sz="2200" i="1" dirty="0"/>
          </a:p>
          <a:p>
            <a:pPr algn="ctr"/>
            <a:endParaRPr lang="en-US" sz="2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6AC6D-7675-1C4E-A4E5-E65119223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509" y="2667000"/>
            <a:ext cx="1858876" cy="126197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effectLst>
            <a:outerShdw blurRad="50800" dir="5400000" algn="ctr" rotWithShape="0">
              <a:schemeClr val="tx1"/>
            </a:outerShdw>
            <a:softEdge rad="50800"/>
          </a:effec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3FA42EB-09CB-F245-B299-83F825A1F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298">
        <p14:reveal/>
      </p:transition>
    </mc:Choice>
    <mc:Fallback xmlns="">
      <p:transition spd="slow" advTm="302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4A76-11E8-9D4C-801D-7F26A95A5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LEVEL ADMINISTRATORS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334DF-5DD2-2D46-8740-78D6595B78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/>
          <a:lstStyle/>
          <a:p>
            <a:r>
              <a:rPr lang="en-US" sz="3200" dirty="0"/>
              <a:t>9</a:t>
            </a:r>
            <a:r>
              <a:rPr lang="en-US" sz="3200" baseline="30000" dirty="0"/>
              <a:t>th</a:t>
            </a:r>
            <a:r>
              <a:rPr lang="en-US" sz="3200" dirty="0"/>
              <a:t> Grade – Dr. Gore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th</a:t>
            </a:r>
            <a:r>
              <a:rPr lang="en-US" sz="3200" dirty="0"/>
              <a:t> Grade - Ms. Thomas</a:t>
            </a:r>
          </a:p>
          <a:p>
            <a:r>
              <a:rPr lang="en-US" sz="3200" dirty="0"/>
              <a:t>11</a:t>
            </a:r>
            <a:r>
              <a:rPr lang="en-US" sz="3200" baseline="30000" dirty="0"/>
              <a:t>th</a:t>
            </a:r>
            <a:r>
              <a:rPr lang="en-US" sz="3200" dirty="0"/>
              <a:t> Grade - Mr. </a:t>
            </a:r>
            <a:r>
              <a:rPr lang="en-US" sz="3200" dirty="0" err="1"/>
              <a:t>Longino</a:t>
            </a:r>
            <a:endParaRPr lang="en-US" sz="3200" dirty="0"/>
          </a:p>
          <a:p>
            <a:r>
              <a:rPr lang="en-US" sz="3200" dirty="0"/>
              <a:t>12</a:t>
            </a:r>
            <a:r>
              <a:rPr lang="en-US" sz="3200" baseline="30000" dirty="0"/>
              <a:t>th</a:t>
            </a:r>
            <a:r>
              <a:rPr lang="en-US" sz="3200" dirty="0"/>
              <a:t> Grade - Mr. Waddell</a:t>
            </a:r>
          </a:p>
          <a:p>
            <a:pPr algn="ctr"/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0E9EE45-A730-C148-9F71-F15E5F5EFB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087">
        <p14:reveal/>
      </p:transition>
    </mc:Choice>
    <mc:Fallback xmlns="">
      <p:transition spd="slow" advTm="210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9514D-1CD8-1743-BB62-2A353B70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19922"/>
            <a:ext cx="10396882" cy="1363492"/>
          </a:xfrm>
        </p:spPr>
        <p:txBody>
          <a:bodyPr/>
          <a:lstStyle/>
          <a:p>
            <a:r>
              <a:rPr lang="en-US" dirty="0"/>
              <a:t>GRADE LEVEL COUNSELORS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B03A8-283C-C144-B053-A85B69D130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483414"/>
            <a:ext cx="10394707" cy="3609286"/>
          </a:xfrm>
        </p:spPr>
        <p:txBody>
          <a:bodyPr>
            <a:noAutofit/>
          </a:bodyPr>
          <a:lstStyle/>
          <a:p>
            <a:r>
              <a:rPr lang="en-US" sz="3200" dirty="0"/>
              <a:t>9</a:t>
            </a:r>
            <a:r>
              <a:rPr lang="en-US" sz="3200" baseline="30000" dirty="0"/>
              <a:t>th</a:t>
            </a:r>
            <a:r>
              <a:rPr lang="en-US" sz="3200" dirty="0"/>
              <a:t> Grade - Ms. </a:t>
            </a:r>
            <a:r>
              <a:rPr lang="en-US" sz="3200" dirty="0" err="1"/>
              <a:t>Clemmensen</a:t>
            </a:r>
            <a:endParaRPr lang="en-US" sz="3200" dirty="0"/>
          </a:p>
          <a:p>
            <a:r>
              <a:rPr lang="en-US" sz="3200" dirty="0"/>
              <a:t>10</a:t>
            </a:r>
            <a:r>
              <a:rPr lang="en-US" sz="3200" baseline="30000" dirty="0"/>
              <a:t>th</a:t>
            </a:r>
            <a:r>
              <a:rPr lang="en-US" sz="3200" dirty="0"/>
              <a:t> Grade - Ms. Lee</a:t>
            </a:r>
          </a:p>
          <a:p>
            <a:r>
              <a:rPr lang="en-US" sz="3200" dirty="0"/>
              <a:t>11</a:t>
            </a:r>
            <a:r>
              <a:rPr lang="en-US" sz="3200" baseline="30000" dirty="0"/>
              <a:t>th</a:t>
            </a:r>
            <a:r>
              <a:rPr lang="en-US" sz="3200" dirty="0"/>
              <a:t> Grade - Dr. Willingham</a:t>
            </a:r>
          </a:p>
          <a:p>
            <a:r>
              <a:rPr lang="en-US" sz="3200" dirty="0"/>
              <a:t>12</a:t>
            </a:r>
            <a:r>
              <a:rPr lang="en-US" sz="3200" baseline="30000" dirty="0"/>
              <a:t>th</a:t>
            </a:r>
            <a:r>
              <a:rPr lang="en-US" sz="3200" dirty="0"/>
              <a:t> Grade - Ms. Odom</a:t>
            </a:r>
          </a:p>
          <a:p>
            <a:r>
              <a:rPr lang="en-US" sz="3200" dirty="0"/>
              <a:t>College &amp; Career - Ms. Norman</a:t>
            </a:r>
          </a:p>
          <a:p>
            <a:r>
              <a:rPr lang="en-US" sz="3200" dirty="0"/>
              <a:t>IB Counselor – Ms. Morris </a:t>
            </a:r>
          </a:p>
          <a:p>
            <a:endParaRPr lang="en-US" sz="32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A4708FD-7F84-0D43-9EF0-B3F3B206E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4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893">
        <p14:reveal/>
      </p:transition>
    </mc:Choice>
    <mc:Fallback xmlns="">
      <p:transition spd="slow" advTm="218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1CAF-099E-724D-99FE-0F93B26A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29509"/>
            <a:ext cx="10396882" cy="1003547"/>
          </a:xfrm>
        </p:spPr>
        <p:txBody>
          <a:bodyPr/>
          <a:lstStyle/>
          <a:p>
            <a:pPr algn="ctr"/>
            <a:r>
              <a:rPr lang="en-US" dirty="0"/>
              <a:t>TN GRADUATION REQUIREMENTS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826FC18-E6CF-2A4F-94BD-91091DD14E4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18469130"/>
              </p:ext>
            </p:extLst>
          </p:nvPr>
        </p:nvGraphicFramePr>
        <p:xfrm>
          <a:off x="685800" y="1133056"/>
          <a:ext cx="10394949" cy="487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565">
                  <a:extLst>
                    <a:ext uri="{9D8B030D-6E8A-4147-A177-3AD203B41FA5}">
                      <a16:colId xmlns:a16="http://schemas.microsoft.com/office/drawing/2014/main" val="2822946262"/>
                    </a:ext>
                  </a:extLst>
                </a:gridCol>
                <a:gridCol w="1417983">
                  <a:extLst>
                    <a:ext uri="{9D8B030D-6E8A-4147-A177-3AD203B41FA5}">
                      <a16:colId xmlns:a16="http://schemas.microsoft.com/office/drawing/2014/main" val="1756382154"/>
                    </a:ext>
                  </a:extLst>
                </a:gridCol>
                <a:gridCol w="7436401">
                  <a:extLst>
                    <a:ext uri="{9D8B030D-6E8A-4147-A177-3AD203B41FA5}">
                      <a16:colId xmlns:a16="http://schemas.microsoft.com/office/drawing/2014/main" val="381514577"/>
                    </a:ext>
                  </a:extLst>
                </a:gridCol>
              </a:tblGrid>
              <a:tr h="422550"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Required Classes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647196"/>
                  </a:ext>
                </a:extLst>
              </a:tr>
              <a:tr h="422550">
                <a:tc>
                  <a:txBody>
                    <a:bodyPr/>
                    <a:lstStyle/>
                    <a:p>
                      <a:r>
                        <a:rPr lang="en-US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English I,  II, III, 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130526"/>
                  </a:ext>
                </a:extLst>
              </a:tr>
              <a:tr h="422550">
                <a:tc>
                  <a:txBody>
                    <a:bodyPr/>
                    <a:lstStyle/>
                    <a:p>
                      <a:r>
                        <a:rPr lang="en-US" dirty="0"/>
                        <a:t>Math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Algebra I, Geometry,  Algebra II, and a Senior Math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736061"/>
                  </a:ext>
                </a:extLst>
              </a:tr>
              <a:tr h="422550">
                <a:tc>
                  <a:txBody>
                    <a:bodyPr/>
                    <a:lstStyle/>
                    <a:p>
                      <a:r>
                        <a:rPr lang="en-US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 Science, Biology I, Chemistry or Physics, or an equivalent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24859"/>
                  </a:ext>
                </a:extLst>
              </a:tr>
              <a:tr h="422550">
                <a:tc>
                  <a:txBody>
                    <a:bodyPr/>
                    <a:lstStyle/>
                    <a:p>
                      <a:r>
                        <a:rPr lang="en-US" dirty="0"/>
                        <a:t>Social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World History/Geo., Personal Finance, US History &amp; Economics/US Gov’t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076335"/>
                  </a:ext>
                </a:extLst>
              </a:tr>
              <a:tr h="422550">
                <a:tc>
                  <a:txBody>
                    <a:bodyPr/>
                    <a:lstStyle/>
                    <a:p>
                      <a:r>
                        <a:rPr lang="en-US" dirty="0"/>
                        <a:t>Wellness/PE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Lifetime Wellness and Lifetime Sports or AJROTC I and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076446"/>
                  </a:ext>
                </a:extLst>
              </a:tr>
              <a:tr h="422550">
                <a:tc>
                  <a:txBody>
                    <a:bodyPr/>
                    <a:lstStyle/>
                    <a:p>
                      <a:r>
                        <a:rPr lang="en-US" dirty="0"/>
                        <a:t>World Lang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629505"/>
                  </a:ext>
                </a:extLst>
              </a:tr>
              <a:tr h="422550">
                <a:tc>
                  <a:txBody>
                    <a:bodyPr/>
                    <a:lstStyle/>
                    <a:p>
                      <a:r>
                        <a:rPr lang="en-US" dirty="0"/>
                        <a:t>Fine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Visual Art, Choir, Band, Orchestra, Theater, or similar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888170"/>
                  </a:ext>
                </a:extLst>
              </a:tr>
              <a:tr h="422550">
                <a:tc>
                  <a:txBody>
                    <a:bodyPr/>
                    <a:lstStyle/>
                    <a:p>
                      <a:r>
                        <a:rPr lang="en-US" dirty="0"/>
                        <a:t>Elective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the same career/vocational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607761"/>
                  </a:ext>
                </a:extLst>
              </a:tr>
              <a:tr h="550395">
                <a:tc>
                  <a:txBody>
                    <a:bodyPr/>
                    <a:lstStyle/>
                    <a:p>
                      <a:r>
                        <a:rPr lang="en-US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CORE CREDITS, a passing Civics Test score and an ACT score to graduate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981271"/>
                  </a:ext>
                </a:extLst>
              </a:tr>
            </a:tbl>
          </a:graphicData>
        </a:graphic>
      </p:graphicFrame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AA0ADD5-5BB7-3D43-91B5-40C702D3C0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8764">
        <p14:reveal/>
      </p:transition>
    </mc:Choice>
    <mc:Fallback xmlns="">
      <p:transition spd="slow" advTm="487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A048E-D3E6-CC4A-B7AC-08B6BF63D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SCS PROMOTION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22FD6-BAFE-5A4F-B3C7-C936DA329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9F06E-8F4C-EB43-8584-EDCFF922E6BA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To be promoted to a sophomore:</a:t>
            </a:r>
          </a:p>
          <a:p>
            <a:r>
              <a:rPr lang="en-US" sz="2000" dirty="0"/>
              <a:t>You must earn a minimum of five (5) credits, including</a:t>
            </a:r>
          </a:p>
          <a:p>
            <a:r>
              <a:rPr lang="en-US" sz="2000" dirty="0"/>
              <a:t> English 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23B63-1535-2248-8FF9-FE0A4E047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F93AE7-7C12-D847-9B28-8616B4BF2A65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To be promoted to a junior:</a:t>
            </a:r>
          </a:p>
          <a:p>
            <a:r>
              <a:rPr lang="en-US" sz="2000" dirty="0"/>
              <a:t>You must earn a minimum of eleven (11) credits, including </a:t>
            </a:r>
          </a:p>
          <a:p>
            <a:r>
              <a:rPr lang="en-US" sz="2000" dirty="0"/>
              <a:t>English 9 and English 10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03C6B7-EE3F-434B-AF64-1AE0D95DE0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2C4739-73C0-4244-9189-F70115E30F2C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To be promoted to a senior:</a:t>
            </a:r>
          </a:p>
          <a:p>
            <a:r>
              <a:rPr lang="en-US" sz="2000" dirty="0"/>
              <a:t>You must earn a minimum of sixteen (16) credits, including </a:t>
            </a:r>
          </a:p>
          <a:p>
            <a:r>
              <a:rPr lang="en-US" sz="2000" dirty="0"/>
              <a:t>English 9,  English 10, and English 11</a:t>
            </a:r>
          </a:p>
          <a:p>
            <a:endParaRPr lang="en-US" dirty="0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5F644028-D0CA-8C49-BDB0-4505EFC94A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727">
        <p14:reveal/>
      </p:transition>
    </mc:Choice>
    <mc:Fallback xmlns="">
      <p:transition spd="slow" advTm="40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98911-A2E9-154B-A242-775E5A07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0053"/>
            <a:ext cx="10396882" cy="1158140"/>
          </a:xfrm>
        </p:spPr>
        <p:txBody>
          <a:bodyPr/>
          <a:lstStyle/>
          <a:p>
            <a:pPr algn="ctr"/>
            <a:r>
              <a:rPr lang="en-US" dirty="0"/>
              <a:t>POWERSCHOOL – GRADE HISTORY</a:t>
            </a:r>
          </a:p>
        </p:txBody>
      </p:sp>
      <p:pic>
        <p:nvPicPr>
          <p:cNvPr id="1031" name="Picture 7" descr="page1image47697568">
            <a:extLst>
              <a:ext uri="{FF2B5EF4-FFF2-40B4-BE49-F238E27FC236}">
                <a16:creationId xmlns:a16="http://schemas.microsoft.com/office/drawing/2014/main" id="{A7E19AAA-C2C3-F645-803C-84C13C6D2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17" y="1248193"/>
            <a:ext cx="4481057" cy="527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1image47650080">
            <a:extLst>
              <a:ext uri="{FF2B5EF4-FFF2-40B4-BE49-F238E27FC236}">
                <a16:creationId xmlns:a16="http://schemas.microsoft.com/office/drawing/2014/main" id="{3693A2B4-333C-EF49-8AB9-5F0E4E72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09" y="1248193"/>
            <a:ext cx="4592204" cy="527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E73B4E2-228F-0945-BE5A-7A819CED09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9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1647">
        <p14:reveal/>
      </p:transition>
    </mc:Choice>
    <mc:Fallback xmlns="">
      <p:transition spd="slow" advTm="616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C240-CB3B-4849-9A23-EFFB3D36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GHS - HONORS/AP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DA5D4-53C6-4044-A387-32C37928A3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14628"/>
            <a:ext cx="10394707" cy="3311189"/>
          </a:xfrm>
        </p:spPr>
        <p:txBody>
          <a:bodyPr>
            <a:noAutofit/>
          </a:bodyPr>
          <a:lstStyle/>
          <a:p>
            <a:r>
              <a:rPr lang="en-US" sz="2200" dirty="0"/>
              <a:t>Must earn a 93 or higher each semester in their standard-level class for the subject area to qualify for honors</a:t>
            </a:r>
          </a:p>
          <a:p>
            <a:r>
              <a:rPr lang="en-US" sz="2200" dirty="0"/>
              <a:t>Must score at or above the 75</a:t>
            </a:r>
            <a:r>
              <a:rPr lang="en-US" sz="2200" baseline="30000" dirty="0"/>
              <a:t>th</a:t>
            </a:r>
            <a:r>
              <a:rPr lang="en-US" sz="2200" dirty="0"/>
              <a:t> percentile in the subject area on the most recent nationally-normed standardized test </a:t>
            </a:r>
            <a:r>
              <a:rPr lang="en-US" sz="2200" i="1" dirty="0"/>
              <a:t>(</a:t>
            </a:r>
            <a:r>
              <a:rPr lang="en-US" sz="2200" i="1" dirty="0" err="1"/>
              <a:t>Eg.</a:t>
            </a:r>
            <a:r>
              <a:rPr lang="en-US" sz="2200" i="1" dirty="0"/>
              <a:t> PSAT, SAT, Pre-ACT, ACT, etc.)</a:t>
            </a:r>
          </a:p>
          <a:p>
            <a:r>
              <a:rPr lang="en-US" sz="2200" dirty="0"/>
              <a:t>Must have good conduct and attendance in school</a:t>
            </a:r>
          </a:p>
          <a:p>
            <a:r>
              <a:rPr lang="en-US" sz="2200" dirty="0"/>
              <a:t>Must earn an 85 or higher each semester in their honors-level class for the subject area to remain in honors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09534A1-D8E0-B443-8E66-5155082444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4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362">
        <p14:reveal/>
      </p:transition>
    </mc:Choice>
    <mc:Fallback xmlns="">
      <p:transition spd="slow" advTm="603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9FC1-B135-4141-99D2-0D587B19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66058"/>
            <a:ext cx="10396882" cy="917358"/>
          </a:xfrm>
        </p:spPr>
        <p:txBody>
          <a:bodyPr/>
          <a:lstStyle/>
          <a:p>
            <a:pPr algn="ctr"/>
            <a:r>
              <a:rPr lang="en-US" dirty="0"/>
              <a:t>GHS CCTE/ELECTIVE 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8DE81-7E82-0844-9C0F-BB3254D2FC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86858"/>
            <a:ext cx="5088714" cy="3643084"/>
          </a:xfrm>
        </p:spPr>
        <p:txBody>
          <a:bodyPr>
            <a:noAutofit/>
          </a:bodyPr>
          <a:lstStyle/>
          <a:p>
            <a:r>
              <a:rPr lang="en-US" sz="1900" dirty="0"/>
              <a:t>Automotive Maintenance &amp; Light Repair</a:t>
            </a:r>
          </a:p>
          <a:p>
            <a:r>
              <a:rPr lang="en-US" sz="1900" dirty="0"/>
              <a:t>Construction Engineering  - Wood Work </a:t>
            </a:r>
          </a:p>
          <a:p>
            <a:r>
              <a:rPr lang="en-US" sz="1900" dirty="0"/>
              <a:t>Early Childhood Education - Teaching</a:t>
            </a:r>
          </a:p>
          <a:p>
            <a:r>
              <a:rPr lang="en-US" sz="1900" dirty="0"/>
              <a:t>Health Science - Sports Performance</a:t>
            </a:r>
          </a:p>
          <a:p>
            <a:r>
              <a:rPr lang="en-US" sz="1900" dirty="0"/>
              <a:t>Cosmetology - ($250 kit fee)</a:t>
            </a:r>
          </a:p>
          <a:p>
            <a:r>
              <a:rPr lang="en-US" sz="1900" dirty="0"/>
              <a:t>Army Junior Reserve Officer’s Training Corps</a:t>
            </a:r>
          </a:p>
          <a:p>
            <a:r>
              <a:rPr lang="en-US" sz="1900" dirty="0"/>
              <a:t>Fine Arts - Choir, Band, Orchestra, Theater, etc.</a:t>
            </a:r>
          </a:p>
          <a:p>
            <a:r>
              <a:rPr lang="en-US" sz="1900" dirty="0"/>
              <a:t> Advanced Placement - AP Classes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89906-E09F-594E-8836-01B87025F9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1886857"/>
            <a:ext cx="5086538" cy="3643085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/>
              <a:t>Criminal Justice - Corrections/Policing</a:t>
            </a:r>
          </a:p>
          <a:p>
            <a:r>
              <a:rPr lang="en-US" sz="2900" dirty="0"/>
              <a:t>Entrepreneurship - Small Business</a:t>
            </a:r>
          </a:p>
          <a:p>
            <a:r>
              <a:rPr lang="en-US" sz="2900" dirty="0"/>
              <a:t>Marketing Management - Sales/Advertising</a:t>
            </a:r>
          </a:p>
          <a:p>
            <a:r>
              <a:rPr lang="en-US" sz="2900" dirty="0"/>
              <a:t>Office management</a:t>
            </a:r>
          </a:p>
          <a:p>
            <a:r>
              <a:rPr lang="en-US" sz="2900" dirty="0"/>
              <a:t>Business Management</a:t>
            </a:r>
          </a:p>
          <a:p>
            <a:r>
              <a:rPr lang="en-US" sz="2900" dirty="0"/>
              <a:t>Audio/Visual  - TV Production</a:t>
            </a:r>
          </a:p>
          <a:p>
            <a:r>
              <a:rPr lang="en-US" sz="2900" dirty="0"/>
              <a:t>Dietetics and Nutrition</a:t>
            </a:r>
          </a:p>
          <a:p>
            <a:r>
              <a:rPr lang="en-US" sz="2900" dirty="0"/>
              <a:t>Cybersecurity – Computers/Coding</a:t>
            </a:r>
          </a:p>
          <a:p>
            <a:r>
              <a:rPr lang="en-US" sz="2600" dirty="0"/>
              <a:t>Humanities/Liberal Arts - Psychology, Sociology, Literature, Mythology, etc.</a:t>
            </a:r>
          </a:p>
          <a:p>
            <a:endParaRPr lang="en-US" sz="2300" dirty="0"/>
          </a:p>
          <a:p>
            <a:endParaRPr lang="en-US" sz="23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416B5B5-7195-E14F-BDD5-38467DBDC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7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4235">
        <p14:reveal/>
      </p:transition>
    </mc:Choice>
    <mc:Fallback xmlns="">
      <p:transition spd="slow" advTm="2142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D763-BAE5-D043-81F2-8532F068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56303"/>
            <a:ext cx="10396882" cy="11581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GHS COURSE PRE-REGISTRATION FORM</a:t>
            </a:r>
          </a:p>
        </p:txBody>
      </p:sp>
      <p:pic>
        <p:nvPicPr>
          <p:cNvPr id="2049" name="Picture 1" descr="page1image47211456">
            <a:extLst>
              <a:ext uri="{FF2B5EF4-FFF2-40B4-BE49-F238E27FC236}">
                <a16:creationId xmlns:a16="http://schemas.microsoft.com/office/drawing/2014/main" id="{B7F7AE35-6D3A-C04D-968F-385A233F3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40" y="1236559"/>
            <a:ext cx="4453122" cy="53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1image47306224">
            <a:extLst>
              <a:ext uri="{FF2B5EF4-FFF2-40B4-BE49-F238E27FC236}">
                <a16:creationId xmlns:a16="http://schemas.microsoft.com/office/drawing/2014/main" id="{9046BBFA-12A4-9A49-958C-80F6A596F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81" y="1236560"/>
            <a:ext cx="4453122" cy="53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3B968B7-24B6-0542-AF18-A41C7B7481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710">
        <p14:reveal/>
      </p:transition>
    </mc:Choice>
    <mc:Fallback xmlns="">
      <p:transition spd="slow" advTm="24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{9ECA0AF0-F686-E840-9354-4CBA2D287FCC}tf10001057</Template>
  <TotalTime>35006</TotalTime>
  <Words>610</Words>
  <Application>Microsoft Macintosh PowerPoint</Application>
  <PresentationFormat>Widescreen</PresentationFormat>
  <Paragraphs>109</Paragraphs>
  <Slides>12</Slides>
  <Notes>2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Berlin</vt:lpstr>
      <vt:lpstr>COURSE SELECTION  PRE-REGISTRATION 2021 RISING 10TH GRADE (NON-IB STUDENTS)</vt:lpstr>
      <vt:lpstr>GRADE LEVEL ADMINISTRATORS</vt:lpstr>
      <vt:lpstr>GRADE LEVEL COUNSELORS</vt:lpstr>
      <vt:lpstr>TN GRADUATION REQUIREMENTS</vt:lpstr>
      <vt:lpstr>SCS PROMOTION REQUIREMENTS</vt:lpstr>
      <vt:lpstr>POWERSCHOOL – GRADE HISTORY</vt:lpstr>
      <vt:lpstr>GHS - HONORS/AP POLICY</vt:lpstr>
      <vt:lpstr>GHS CCTE/ELECTIVE FOCUS AREAS</vt:lpstr>
      <vt:lpstr>GHS COURSE PRE-REGISTRATION FORM</vt:lpstr>
      <vt:lpstr> Friday, April 23, 2021 at 2:15PM is the Deadline to Submit your Form </vt:lpstr>
      <vt:lpstr>HOW TO CONTACT YOUR COUNSELOR</vt:lpstr>
      <vt:lpstr>Go Red Devils!!!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 class meetings</dc:title>
  <dc:creator>SHERRI  LEE</dc:creator>
  <cp:lastModifiedBy>SHERRI  LEE</cp:lastModifiedBy>
  <cp:revision>124</cp:revision>
  <cp:lastPrinted>2020-02-20T15:08:38Z</cp:lastPrinted>
  <dcterms:created xsi:type="dcterms:W3CDTF">2020-02-14T23:27:18Z</dcterms:created>
  <dcterms:modified xsi:type="dcterms:W3CDTF">2021-04-12T02:25:48Z</dcterms:modified>
</cp:coreProperties>
</file>